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4" r:id="rId11"/>
    <p:sldId id="265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37" d="100"/>
          <a:sy n="37" d="100"/>
        </p:scale>
        <p:origin x="87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BF31711-D730-438A-80B0-4E85F1AB3F61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0952D07A-F90E-4F22-9527-CB2D15710D5A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7848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1711-D730-438A-80B0-4E85F1AB3F61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D07A-F90E-4F22-9527-CB2D15710D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66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1711-D730-438A-80B0-4E85F1AB3F61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D07A-F90E-4F22-9527-CB2D15710D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5689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1711-D730-438A-80B0-4E85F1AB3F61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D07A-F90E-4F22-9527-CB2D15710D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970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1711-D730-438A-80B0-4E85F1AB3F61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D07A-F90E-4F22-9527-CB2D15710D5A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1195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1711-D730-438A-80B0-4E85F1AB3F61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D07A-F90E-4F22-9527-CB2D15710D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0591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1711-D730-438A-80B0-4E85F1AB3F61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D07A-F90E-4F22-9527-CB2D15710D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51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1711-D730-438A-80B0-4E85F1AB3F61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D07A-F90E-4F22-9527-CB2D15710D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7051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1711-D730-438A-80B0-4E85F1AB3F61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D07A-F90E-4F22-9527-CB2D15710D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07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1711-D730-438A-80B0-4E85F1AB3F61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D07A-F90E-4F22-9527-CB2D15710D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0034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1711-D730-438A-80B0-4E85F1AB3F61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2D07A-F90E-4F22-9527-CB2D15710D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835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BF31711-D730-438A-80B0-4E85F1AB3F61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0952D07A-F90E-4F22-9527-CB2D15710D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6109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Gill Sans MT" panose="020B0502020104020203" pitchFamily="34" charset="0"/>
              </a:rPr>
              <a:t>Recensam</a:t>
            </a:r>
            <a:r>
              <a:rPr lang="ro-RO" dirty="0">
                <a:latin typeface="Gill Sans MT" panose="020B0502020104020203" pitchFamily="34" charset="0"/>
              </a:rPr>
              <a:t>ântul în Republica Moldova</a:t>
            </a:r>
            <a:br>
              <a:rPr lang="en-US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788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rgbClr val="FFC000"/>
                </a:solidFill>
                <a:latin typeface="Gill Sans MT" panose="020B0502020104020203" pitchFamily="34" charset="0"/>
              </a:rPr>
              <a:t>Interogari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o-RO" sz="2000" dirty="0">
                <a:latin typeface="Gill Sans MT" panose="020B0502020104020203" pitchFamily="34" charset="0"/>
              </a:rPr>
              <a:t>Interogarea dupa gen:</a:t>
            </a:r>
          </a:p>
          <a:p>
            <a:pPr marL="0" indent="0">
              <a:buNone/>
            </a:pPr>
            <a:r>
              <a:rPr lang="ro-RO" sz="2000" dirty="0">
                <a:latin typeface="Gill Sans MT" panose="020B0502020104020203" pitchFamily="34" charset="0"/>
              </a:rPr>
              <a:t>Interogarea are loc dupa criterii.</a:t>
            </a:r>
          </a:p>
          <a:p>
            <a:r>
              <a:rPr lang="ro-RO" sz="2000" dirty="0">
                <a:latin typeface="Gill Sans MT" panose="020B0502020104020203" pitchFamily="34" charset="0"/>
              </a:rPr>
              <a:t>Localitate</a:t>
            </a:r>
          </a:p>
          <a:p>
            <a:r>
              <a:rPr lang="ro-RO" sz="2000" dirty="0">
                <a:latin typeface="Gill Sans MT" panose="020B0502020104020203" pitchFamily="34" charset="0"/>
              </a:rPr>
              <a:t>Mediu</a:t>
            </a:r>
          </a:p>
          <a:p>
            <a:r>
              <a:rPr lang="ro-RO" sz="2000" dirty="0">
                <a:latin typeface="Gill Sans MT" panose="020B0502020104020203" pitchFamily="34" charset="0"/>
              </a:rPr>
              <a:t>Gen</a:t>
            </a:r>
          </a:p>
          <a:p>
            <a:r>
              <a:rPr lang="ro-RO" sz="2000" dirty="0">
                <a:latin typeface="Gill Sans MT" panose="020B0502020104020203" pitchFamily="34" charset="0"/>
              </a:rPr>
              <a:t>Anul</a:t>
            </a:r>
          </a:p>
          <a:p>
            <a:endParaRPr lang="ro-RO" sz="2000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r>
              <a:rPr lang="ro-RO" sz="2000" dirty="0">
                <a:latin typeface="Gill Sans MT" panose="020B0502020104020203" pitchFamily="34" charset="0"/>
              </a:rPr>
              <a:t>Trebuie sa fie macar un singur criteriu, in caz contrar este prezentata toata informatia.</a:t>
            </a:r>
            <a:endParaRPr lang="ru-RU" sz="2000" dirty="0"/>
          </a:p>
          <a:p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6163" y="2412972"/>
            <a:ext cx="4481512" cy="318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32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rgbClr val="FFC000"/>
                </a:solidFill>
                <a:latin typeface="Gill Sans MT" panose="020B0502020104020203" pitchFamily="34" charset="0"/>
              </a:rPr>
              <a:t>Servicii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9" name="Объект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sz="2000" dirty="0">
                <a:latin typeface="Gill Sans MT" panose="020B0502020104020203" pitchFamily="34" charset="0"/>
              </a:rPr>
              <a:t>Putem introduce inforamtii in baza de date, avem posibilitatile:</a:t>
            </a:r>
          </a:p>
          <a:p>
            <a:r>
              <a:rPr lang="ro-RO" sz="2000" dirty="0">
                <a:latin typeface="Gill Sans MT" panose="020B0502020104020203" pitchFamily="34" charset="0"/>
              </a:rPr>
              <a:t>Introducere o localitate.</a:t>
            </a:r>
          </a:p>
          <a:p>
            <a:r>
              <a:rPr lang="ro-RO" sz="2000" dirty="0">
                <a:latin typeface="Gill Sans MT" panose="020B0502020104020203" pitchFamily="34" charset="0"/>
              </a:rPr>
              <a:t>Introducerea numarului de populatie unei etnii, dupa localitate.</a:t>
            </a:r>
          </a:p>
          <a:p>
            <a:r>
              <a:rPr lang="ro-RO" sz="2000" dirty="0">
                <a:latin typeface="Gill Sans MT" panose="020B0502020104020203" pitchFamily="34" charset="0"/>
              </a:rPr>
              <a:t>Introducerea numarului de populatie unei gen, dupa localitate.</a:t>
            </a:r>
          </a:p>
          <a:p>
            <a:endParaRPr lang="ru-RU" dirty="0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6163" y="2412972"/>
            <a:ext cx="4481512" cy="318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96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rgbClr val="FFC000"/>
                </a:solidFill>
                <a:latin typeface="Gill Sans MT" panose="020B0502020104020203" pitchFamily="34" charset="0"/>
              </a:rPr>
              <a:t>Servicii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000" dirty="0">
                <a:latin typeface="Gill Sans MT" panose="020B0502020104020203" pitchFamily="34" charset="0"/>
              </a:rPr>
              <a:t>Putem modifica inforamtia din baza de date, avem posibilitatile:</a:t>
            </a:r>
          </a:p>
          <a:p>
            <a:pPr marL="0" indent="0">
              <a:buNone/>
            </a:pPr>
            <a:endParaRPr lang="ro-RO" sz="2000" dirty="0">
              <a:latin typeface="Gill Sans MT" panose="020B0502020104020203" pitchFamily="34" charset="0"/>
            </a:endParaRPr>
          </a:p>
          <a:p>
            <a:r>
              <a:rPr lang="ro-RO" sz="2000" dirty="0">
                <a:latin typeface="Gill Sans MT" panose="020B0502020104020203" pitchFamily="34" charset="0"/>
              </a:rPr>
              <a:t>Modificare de localitate.</a:t>
            </a:r>
          </a:p>
          <a:p>
            <a:r>
              <a:rPr lang="ro-RO" sz="2000" dirty="0">
                <a:latin typeface="Gill Sans MT" panose="020B0502020104020203" pitchFamily="34" charset="0"/>
              </a:rPr>
              <a:t>Modificare pupulatie dupa etnie.</a:t>
            </a:r>
          </a:p>
          <a:p>
            <a:r>
              <a:rPr lang="ro-RO" sz="2000" dirty="0">
                <a:latin typeface="Gill Sans MT" panose="020B0502020104020203" pitchFamily="34" charset="0"/>
              </a:rPr>
              <a:t>Modificarea populatie dupa gen.</a:t>
            </a:r>
            <a:endParaRPr lang="ru-RU" sz="2000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6163" y="2412972"/>
            <a:ext cx="4481512" cy="318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70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rgbClr val="FFC000"/>
                </a:solidFill>
                <a:latin typeface="Gill Sans MT" panose="020B0502020104020203" pitchFamily="34" charset="0"/>
              </a:rPr>
              <a:t>Servicii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sz="2000" dirty="0">
                <a:latin typeface="Gill Sans MT" panose="020B0502020104020203" pitchFamily="34" charset="0"/>
              </a:rPr>
              <a:t>Putem sterge inforamtia din baza de date, avem posibilitatile:</a:t>
            </a:r>
          </a:p>
          <a:p>
            <a:endParaRPr lang="ro-RO" sz="2000" dirty="0">
              <a:latin typeface="Gill Sans MT" panose="020B0502020104020203" pitchFamily="34" charset="0"/>
            </a:endParaRPr>
          </a:p>
          <a:p>
            <a:r>
              <a:rPr lang="ro-RO" sz="2000" dirty="0">
                <a:latin typeface="Gill Sans MT" panose="020B0502020104020203" pitchFamily="34" charset="0"/>
              </a:rPr>
              <a:t>Stergerea unei localitati.</a:t>
            </a:r>
          </a:p>
          <a:p>
            <a:r>
              <a:rPr lang="ro-RO" sz="2000" dirty="0">
                <a:latin typeface="Gill Sans MT" panose="020B0502020104020203" pitchFamily="34" charset="0"/>
              </a:rPr>
              <a:t>Stergerea pupulatie dupa etnie.</a:t>
            </a:r>
          </a:p>
          <a:p>
            <a:r>
              <a:rPr lang="ro-RO" sz="2000" dirty="0">
                <a:latin typeface="Gill Sans MT" panose="020B0502020104020203" pitchFamily="34" charset="0"/>
              </a:rPr>
              <a:t>Stergerea  populatie dupa gen.</a:t>
            </a:r>
            <a:endParaRPr lang="ru-RU" sz="2000" dirty="0"/>
          </a:p>
          <a:p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6163" y="2412972"/>
            <a:ext cx="4481512" cy="318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44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rgbClr val="FFC000"/>
                </a:solidFill>
                <a:latin typeface="Gill Sans MT" panose="020B0502020104020203" pitchFamily="34" charset="0"/>
              </a:rPr>
              <a:t>Realizari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000" dirty="0">
                <a:latin typeface="Gill Sans MT" panose="020B0502020104020203" pitchFamily="34" charset="0"/>
              </a:rPr>
              <a:t>Astfel am indeplinit toate scopurile :</a:t>
            </a:r>
          </a:p>
          <a:p>
            <a:r>
              <a:rPr lang="ro-RO" sz="2000" dirty="0">
                <a:latin typeface="Gill Sans MT" panose="020B0502020104020203" pitchFamily="34" charset="0"/>
              </a:rPr>
              <a:t>Colectarea de informatie si prezentarea lor.</a:t>
            </a:r>
          </a:p>
          <a:p>
            <a:r>
              <a:rPr lang="ro-RO" sz="2000" dirty="0">
                <a:latin typeface="Gill Sans MT" panose="020B0502020104020203" pitchFamily="34" charset="0"/>
              </a:rPr>
              <a:t>Modificarea datelor.</a:t>
            </a:r>
          </a:p>
          <a:p>
            <a:r>
              <a:rPr lang="ro-RO" sz="2000" dirty="0">
                <a:latin typeface="Gill Sans MT" panose="020B0502020104020203" pitchFamily="34" charset="0"/>
              </a:rPr>
              <a:t>Stergerea datelor.</a:t>
            </a:r>
          </a:p>
          <a:p>
            <a:r>
              <a:rPr lang="ro-RO" sz="2000" dirty="0">
                <a:latin typeface="Gill Sans MT" panose="020B0502020104020203" pitchFamily="34" charset="0"/>
              </a:rPr>
              <a:t>Prezentarea grafica a datelor.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15627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rgbClr val="FFC000"/>
                </a:solidFill>
                <a:latin typeface="Gill Sans MT" panose="020B0502020104020203" pitchFamily="34" charset="0"/>
              </a:rPr>
              <a:t>Scopul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162000">
              <a:lnSpc>
                <a:spcPct val="150000"/>
              </a:lnSpc>
            </a:pPr>
            <a:r>
              <a:rPr lang="en-US" sz="2000" dirty="0" err="1">
                <a:latin typeface="Gill Sans MT" panose="020B0502020104020203" pitchFamily="34" charset="0"/>
              </a:rPr>
              <a:t>Scopul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ro-RO" sz="2000" dirty="0">
                <a:latin typeface="Gill Sans MT" panose="020B0502020104020203" pitchFamily="34" charset="0"/>
              </a:rPr>
              <a:t>acestui </a:t>
            </a:r>
            <a:r>
              <a:rPr lang="en-US" sz="2000" dirty="0">
                <a:latin typeface="Gill Sans MT" panose="020B0502020104020203" pitchFamily="34" charset="0"/>
              </a:rPr>
              <a:t>SAP</a:t>
            </a:r>
            <a:r>
              <a:rPr lang="ro-RO" sz="2000" dirty="0">
                <a:latin typeface="Gill Sans MT" panose="020B0502020104020203" pitchFamily="34" charset="0"/>
              </a:rPr>
              <a:t>D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ro-RO" sz="2000" dirty="0">
                <a:latin typeface="Gill Sans MT" panose="020B0502020104020203" pitchFamily="34" charset="0"/>
              </a:rPr>
              <a:t> este </a:t>
            </a:r>
            <a:r>
              <a:rPr lang="en-US" sz="2000" dirty="0">
                <a:latin typeface="Gill Sans MT" panose="020B0502020104020203" pitchFamily="34" charset="0"/>
              </a:rPr>
              <a:t>de </a:t>
            </a:r>
            <a:r>
              <a:rPr lang="en-US" sz="2000" dirty="0" err="1">
                <a:latin typeface="Gill Sans MT" panose="020B0502020104020203" pitchFamily="34" charset="0"/>
              </a:rPr>
              <a:t>colectare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si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prezentarea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datelor</a:t>
            </a:r>
            <a:r>
              <a:rPr lang="en-US" sz="2000" dirty="0">
                <a:latin typeface="Gill Sans MT" panose="020B0502020104020203" pitchFamily="34" charset="0"/>
              </a:rPr>
              <a:t> care </a:t>
            </a:r>
            <a:r>
              <a:rPr lang="en-US" sz="2000" dirty="0" err="1">
                <a:latin typeface="Gill Sans MT" panose="020B0502020104020203" pitchFamily="34" charset="0"/>
              </a:rPr>
              <a:t>reprezinta</a:t>
            </a:r>
            <a:r>
              <a:rPr lang="en-US" sz="2000" dirty="0">
                <a:latin typeface="Gill Sans MT" panose="020B0502020104020203" pitchFamily="34" charset="0"/>
              </a:rPr>
              <a:t> o informative </a:t>
            </a:r>
            <a:r>
              <a:rPr lang="en-US" sz="2000" dirty="0" err="1">
                <a:latin typeface="Gill Sans MT" panose="020B0502020104020203" pitchFamily="34" charset="0"/>
              </a:rPr>
              <a:t>ampla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despre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populatia</a:t>
            </a:r>
            <a:r>
              <a:rPr lang="en-US" sz="2000" dirty="0">
                <a:latin typeface="Gill Sans MT" panose="020B0502020104020203" pitchFamily="34" charset="0"/>
              </a:rPr>
              <a:t> R</a:t>
            </a:r>
            <a:r>
              <a:rPr lang="ro-RO" sz="2000" dirty="0">
                <a:latin typeface="Gill Sans MT" panose="020B0502020104020203" pitchFamily="34" charset="0"/>
              </a:rPr>
              <a:t>epublicii </a:t>
            </a:r>
            <a:r>
              <a:rPr lang="en-US" sz="2000" dirty="0">
                <a:latin typeface="Gill Sans MT" panose="020B0502020104020203" pitchFamily="34" charset="0"/>
              </a:rPr>
              <a:t>M</a:t>
            </a:r>
            <a:r>
              <a:rPr lang="ro-RO" sz="2000" dirty="0">
                <a:latin typeface="Gill Sans MT" panose="020B0502020104020203" pitchFamily="34" charset="0"/>
              </a:rPr>
              <a:t>oldova</a:t>
            </a:r>
            <a:r>
              <a:rPr lang="en-US" sz="2000" dirty="0">
                <a:latin typeface="Gill Sans MT" panose="020B0502020104020203" pitchFamily="34" charset="0"/>
              </a:rPr>
              <a:t>. Care </a:t>
            </a:r>
            <a:r>
              <a:rPr lang="en-US" sz="2000" dirty="0" err="1">
                <a:latin typeface="Gill Sans MT" panose="020B0502020104020203" pitchFamily="34" charset="0"/>
              </a:rPr>
              <a:t>contine</a:t>
            </a:r>
            <a:r>
              <a:rPr lang="en-US" sz="2000" dirty="0">
                <a:latin typeface="Gill Sans MT" panose="020B0502020104020203" pitchFamily="34" charset="0"/>
              </a:rPr>
              <a:t> in sine </a:t>
            </a:r>
            <a:r>
              <a:rPr lang="en-US" sz="2000" dirty="0" err="1">
                <a:latin typeface="Gill Sans MT" panose="020B0502020104020203" pitchFamily="34" charset="0"/>
              </a:rPr>
              <a:t>numarul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populatie</a:t>
            </a:r>
            <a:r>
              <a:rPr lang="en-US" sz="2000" dirty="0">
                <a:latin typeface="Gill Sans MT" panose="020B0502020104020203" pitchFamily="34" charset="0"/>
              </a:rPr>
              <a:t> concrete </a:t>
            </a:r>
            <a:r>
              <a:rPr lang="en-US" sz="2000" dirty="0" err="1">
                <a:latin typeface="Gill Sans MT" panose="020B0502020104020203" pitchFamily="34" charset="0"/>
              </a:rPr>
              <a:t>intr</a:t>
            </a:r>
            <a:r>
              <a:rPr lang="en-US" sz="2000" dirty="0">
                <a:latin typeface="Gill Sans MT" panose="020B0502020104020203" pitchFamily="34" charset="0"/>
              </a:rPr>
              <a:t>-o </a:t>
            </a:r>
            <a:r>
              <a:rPr lang="en-US" sz="2000" dirty="0" err="1">
                <a:latin typeface="Gill Sans MT" panose="020B0502020104020203" pitchFamily="34" charset="0"/>
              </a:rPr>
              <a:t>localitate</a:t>
            </a:r>
            <a:r>
              <a:rPr lang="en-US" sz="2000" dirty="0">
                <a:latin typeface="Gill Sans MT" panose="020B0502020104020203" pitchFamily="34" charset="0"/>
              </a:rPr>
              <a:t>, </a:t>
            </a:r>
            <a:r>
              <a:rPr lang="en-US" sz="2000" dirty="0" err="1">
                <a:latin typeface="Gill Sans MT" panose="020B0502020104020203" pitchFamily="34" charset="0"/>
              </a:rPr>
              <a:t>dupa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criteriile</a:t>
            </a:r>
            <a:r>
              <a:rPr lang="en-US" sz="2000" dirty="0">
                <a:latin typeface="Gill Sans MT" panose="020B0502020104020203" pitchFamily="34" charset="0"/>
              </a:rPr>
              <a:t> – </a:t>
            </a:r>
            <a:r>
              <a:rPr lang="en-US" sz="2000" dirty="0" err="1">
                <a:latin typeface="Gill Sans MT" panose="020B0502020104020203" pitchFamily="34" charset="0"/>
              </a:rPr>
              <a:t>genul</a:t>
            </a:r>
            <a:r>
              <a:rPr lang="en-US" sz="2000" dirty="0">
                <a:latin typeface="Gill Sans MT" panose="020B0502020104020203" pitchFamily="34" charset="0"/>
              </a:rPr>
              <a:t>, </a:t>
            </a:r>
            <a:r>
              <a:rPr lang="en-US" sz="2000" dirty="0" err="1">
                <a:latin typeface="Gill Sans MT" panose="020B0502020104020203" pitchFamily="34" charset="0"/>
              </a:rPr>
              <a:t>etnie</a:t>
            </a:r>
            <a:r>
              <a:rPr lang="en-US" sz="2000" dirty="0">
                <a:latin typeface="Gill Sans MT" panose="020B0502020104020203" pitchFamily="34" charset="0"/>
              </a:rPr>
              <a:t>, </a:t>
            </a:r>
            <a:r>
              <a:rPr lang="en-US" sz="2000" dirty="0" err="1">
                <a:latin typeface="Gill Sans MT" panose="020B0502020104020203" pitchFamily="34" charset="0"/>
              </a:rPr>
              <a:t>anul</a:t>
            </a:r>
            <a:r>
              <a:rPr lang="en-US" sz="2000" dirty="0">
                <a:latin typeface="Gill Sans MT" panose="020B0502020104020203" pitchFamily="34" charset="0"/>
              </a:rPr>
              <a:t>. </a:t>
            </a:r>
            <a:r>
              <a:rPr lang="en-US" sz="2000" dirty="0" err="1">
                <a:latin typeface="Gill Sans MT" panose="020B0502020104020203" pitchFamily="34" charset="0"/>
              </a:rPr>
              <a:t>Oferirea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informatiei</a:t>
            </a:r>
            <a:r>
              <a:rPr lang="en-US" sz="2000" dirty="0">
                <a:latin typeface="Gill Sans MT" panose="020B0502020104020203" pitchFamily="34" charset="0"/>
              </a:rPr>
              <a:t> cat </a:t>
            </a:r>
            <a:r>
              <a:rPr lang="en-US" sz="2000" dirty="0" err="1">
                <a:latin typeface="Gill Sans MT" panose="020B0502020104020203" pitchFamily="34" charset="0"/>
              </a:rPr>
              <a:t>mai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ampla</a:t>
            </a:r>
            <a:r>
              <a:rPr lang="en-US" sz="2000" dirty="0">
                <a:latin typeface="Gill Sans MT" panose="020B0502020104020203" pitchFamily="34" charset="0"/>
              </a:rPr>
              <a:t> la </a:t>
            </a:r>
            <a:r>
              <a:rPr lang="en-US" sz="2000" dirty="0" err="1">
                <a:latin typeface="Gill Sans MT" panose="020B0502020104020203" pitchFamily="34" charset="0"/>
              </a:rPr>
              <a:t>interogarea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clientului</a:t>
            </a:r>
            <a:r>
              <a:rPr lang="en-US" sz="2000" dirty="0">
                <a:latin typeface="Gill Sans MT" panose="020B0502020104020203" pitchFamily="34" charset="0"/>
              </a:rPr>
              <a:t>.</a:t>
            </a:r>
            <a:endParaRPr lang="ro-RO" sz="2000" dirty="0">
              <a:latin typeface="Gill Sans MT" panose="020B0502020104020203" pitchFamily="34" charset="0"/>
            </a:endParaRPr>
          </a:p>
          <a:p>
            <a:pPr lvl="1" indent="-162000">
              <a:lnSpc>
                <a:spcPct val="150000"/>
              </a:lnSpc>
            </a:pPr>
            <a:r>
              <a:rPr lang="en-US" sz="2000" dirty="0" err="1">
                <a:latin typeface="Gill Sans MT" panose="020B0502020104020203" pitchFamily="34" charset="0"/>
              </a:rPr>
              <a:t>Colectarea</a:t>
            </a:r>
            <a:r>
              <a:rPr lang="en-US" sz="2000" dirty="0">
                <a:latin typeface="Gill Sans MT" panose="020B0502020104020203" pitchFamily="34" charset="0"/>
              </a:rPr>
              <a:t>  </a:t>
            </a:r>
            <a:r>
              <a:rPr lang="en-US" sz="2000" dirty="0" err="1">
                <a:latin typeface="Gill Sans MT" panose="020B0502020104020203" pitchFamily="34" charset="0"/>
              </a:rPr>
              <a:t>si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gestionarea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datelor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privind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numarul</a:t>
            </a:r>
            <a:r>
              <a:rPr lang="en-US" sz="2000" dirty="0">
                <a:latin typeface="Gill Sans MT" panose="020B0502020104020203" pitchFamily="34" charset="0"/>
              </a:rPr>
              <a:t> de </a:t>
            </a:r>
            <a:r>
              <a:rPr lang="en-US" sz="2000" dirty="0" err="1">
                <a:latin typeface="Gill Sans MT" panose="020B0502020104020203" pitchFamily="34" charset="0"/>
              </a:rPr>
              <a:t>populatie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dupa</a:t>
            </a:r>
            <a:r>
              <a:rPr lang="en-US" sz="2000" dirty="0">
                <a:latin typeface="Gill Sans MT" panose="020B0502020104020203" pitchFamily="34" charset="0"/>
              </a:rPr>
              <a:t> gen </a:t>
            </a:r>
            <a:r>
              <a:rPr lang="en-US" sz="2000" dirty="0" err="1">
                <a:latin typeface="Gill Sans MT" panose="020B0502020104020203" pitchFamily="34" charset="0"/>
              </a:rPr>
              <a:t>intr</a:t>
            </a:r>
            <a:r>
              <a:rPr lang="en-US" sz="2000" dirty="0">
                <a:latin typeface="Gill Sans MT" panose="020B0502020104020203" pitchFamily="34" charset="0"/>
              </a:rPr>
              <a:t>-o </a:t>
            </a:r>
            <a:r>
              <a:rPr lang="en-US" sz="2000" dirty="0" err="1">
                <a:latin typeface="Gill Sans MT" panose="020B0502020104020203" pitchFamily="34" charset="0"/>
              </a:rPr>
              <a:t>anumita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localitate</a:t>
            </a:r>
            <a:r>
              <a:rPr lang="en-US" sz="2000" dirty="0">
                <a:latin typeface="Gill Sans MT" panose="020B0502020104020203" pitchFamily="34" charset="0"/>
              </a:rPr>
              <a:t>, </a:t>
            </a:r>
            <a:r>
              <a:rPr lang="en-US" sz="2000" dirty="0" err="1">
                <a:latin typeface="Gill Sans MT" panose="020B0502020104020203" pitchFamily="34" charset="0"/>
              </a:rPr>
              <a:t>reflecatnd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astfel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componenta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dupa</a:t>
            </a:r>
            <a:r>
              <a:rPr lang="en-US" sz="2000" dirty="0">
                <a:latin typeface="Gill Sans MT" panose="020B0502020104020203" pitchFamily="34" charset="0"/>
              </a:rPr>
              <a:t> gen.</a:t>
            </a:r>
            <a:endParaRPr lang="ro-RO" sz="2000" dirty="0">
              <a:latin typeface="Gill Sans MT" panose="020B0502020104020203" pitchFamily="34" charset="0"/>
            </a:endParaRPr>
          </a:p>
          <a:p>
            <a:pPr lvl="1" indent="-162000">
              <a:lnSpc>
                <a:spcPct val="150000"/>
              </a:lnSpc>
            </a:pPr>
            <a:r>
              <a:rPr lang="en-US" sz="2000" dirty="0" err="1">
                <a:latin typeface="Gill Sans MT" panose="020B0502020104020203" pitchFamily="34" charset="0"/>
              </a:rPr>
              <a:t>Colectarea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si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gestionarea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datelor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privind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numarul</a:t>
            </a:r>
            <a:r>
              <a:rPr lang="en-US" sz="2000" dirty="0">
                <a:latin typeface="Gill Sans MT" panose="020B0502020104020203" pitchFamily="34" charset="0"/>
              </a:rPr>
              <a:t> de </a:t>
            </a:r>
            <a:r>
              <a:rPr lang="en-US" sz="2000" dirty="0" err="1">
                <a:latin typeface="Gill Sans MT" panose="020B0502020104020203" pitchFamily="34" charset="0"/>
              </a:rPr>
              <a:t>populatie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dupa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etnie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intr</a:t>
            </a:r>
            <a:r>
              <a:rPr lang="en-US" sz="2000" dirty="0">
                <a:latin typeface="Gill Sans MT" panose="020B0502020104020203" pitchFamily="34" charset="0"/>
              </a:rPr>
              <a:t>-o </a:t>
            </a:r>
            <a:r>
              <a:rPr lang="en-US" sz="2000" dirty="0" err="1">
                <a:latin typeface="Gill Sans MT" panose="020B0502020104020203" pitchFamily="34" charset="0"/>
              </a:rPr>
              <a:t>anumita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localitate</a:t>
            </a:r>
            <a:r>
              <a:rPr lang="en-US" sz="2000" dirty="0">
                <a:latin typeface="Gill Sans MT" panose="020B0502020104020203" pitchFamily="34" charset="0"/>
              </a:rPr>
              <a:t>, </a:t>
            </a:r>
            <a:r>
              <a:rPr lang="en-US" sz="2000" dirty="0" err="1">
                <a:latin typeface="Gill Sans MT" panose="020B0502020104020203" pitchFamily="34" charset="0"/>
              </a:rPr>
              <a:t>apreciind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procentul</a:t>
            </a:r>
            <a:r>
              <a:rPr lang="en-US" sz="2000" dirty="0">
                <a:latin typeface="Gill Sans MT" panose="020B0502020104020203" pitchFamily="34" charset="0"/>
              </a:rPr>
              <a:t> de </a:t>
            </a:r>
            <a:r>
              <a:rPr lang="en-US" sz="2000" dirty="0" err="1">
                <a:latin typeface="Gill Sans MT" panose="020B0502020104020203" pitchFamily="34" charset="0"/>
              </a:rPr>
              <a:t>etnie</a:t>
            </a:r>
            <a:r>
              <a:rPr lang="en-US" sz="2000" dirty="0">
                <a:latin typeface="Gill Sans MT" panose="020B0502020104020203" pitchFamily="34" charset="0"/>
              </a:rPr>
              <a:t> dominant.</a:t>
            </a:r>
            <a:endParaRPr lang="ro-RO" sz="2000" dirty="0"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endParaRPr lang="ro-RO" dirty="0"/>
          </a:p>
          <a:p>
            <a:pPr lvl="1">
              <a:lnSpc>
                <a:spcPct val="150000"/>
              </a:lnSpc>
            </a:pPr>
            <a:endParaRPr lang="ru-RU" dirty="0"/>
          </a:p>
          <a:p>
            <a:pPr>
              <a:lnSpc>
                <a:spcPct val="15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2400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rgbClr val="FFC000"/>
                </a:solidFill>
                <a:latin typeface="Gill Sans MT" panose="020B0502020104020203" pitchFamily="34" charset="0"/>
              </a:rPr>
              <a:t>Scopul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ro-RO" sz="2000" dirty="0">
              <a:latin typeface="Gill Sans MT" panose="020B0502020104020203" pitchFamily="34" charset="0"/>
            </a:endParaRPr>
          </a:p>
          <a:p>
            <a:pPr lvl="1"/>
            <a:endParaRPr lang="ro-RO" sz="2000" dirty="0">
              <a:latin typeface="Gill Sans MT" panose="020B0502020104020203" pitchFamily="34" charset="0"/>
            </a:endParaRPr>
          </a:p>
          <a:p>
            <a:pPr lvl="1"/>
            <a:endParaRPr lang="ro-RO" sz="2000" dirty="0">
              <a:latin typeface="Gill Sans MT" panose="020B0502020104020203" pitchFamily="34" charset="0"/>
            </a:endParaRPr>
          </a:p>
          <a:p>
            <a:pPr lvl="1"/>
            <a:r>
              <a:rPr lang="ro-RO" sz="2000" dirty="0">
                <a:latin typeface="Gill Sans MT" panose="020B0502020104020203" pitchFamily="34" charset="0"/>
              </a:rPr>
              <a:t>Posibilitatea de a modifica datele, absolut tot ce tine de numarul populatie, localitatea, anul si genul.</a:t>
            </a:r>
          </a:p>
          <a:p>
            <a:pPr lvl="1"/>
            <a:r>
              <a:rPr lang="ro-RO" sz="2000" dirty="0">
                <a:latin typeface="Gill Sans MT" panose="020B0502020104020203" pitchFamily="34" charset="0"/>
              </a:rPr>
              <a:t> Posibilitatea de a sterge datele, ce tine de localitati, numarul populatie dupa etnie si gen.</a:t>
            </a:r>
          </a:p>
          <a:p>
            <a:pPr lvl="1"/>
            <a:r>
              <a:rPr lang="ro-RO" sz="2000" dirty="0">
                <a:latin typeface="Gill Sans MT" panose="020B0502020104020203" pitchFamily="34" charset="0"/>
              </a:rPr>
              <a:t>Prezentarea grafica dupa an si localitate.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54212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rgbClr val="FFC000"/>
                </a:solidFill>
                <a:latin typeface="Gill Sans MT" panose="020B0502020104020203" pitchFamily="34" charset="0"/>
              </a:rPr>
              <a:t>Subdomeniile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err="1">
                <a:solidFill>
                  <a:srgbClr val="FFC000"/>
                </a:solidFill>
                <a:latin typeface="Gill Sans MT" panose="020B0502020104020203" pitchFamily="34" charset="0"/>
              </a:rPr>
              <a:t>Localitatea</a:t>
            </a:r>
            <a:r>
              <a:rPr lang="en-US" b="1" dirty="0">
                <a:solidFill>
                  <a:srgbClr val="FFC000"/>
                </a:solidFill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este</a:t>
            </a:r>
            <a:r>
              <a:rPr lang="en-US" dirty="0">
                <a:latin typeface="Gill Sans MT" panose="020B0502020104020203" pitchFamily="34" charset="0"/>
              </a:rPr>
              <a:t> un </a:t>
            </a:r>
            <a:r>
              <a:rPr lang="en-US" dirty="0" err="1">
                <a:latin typeface="Gill Sans MT" panose="020B0502020104020203" pitchFamily="34" charset="0"/>
              </a:rPr>
              <a:t>subdomeniu</a:t>
            </a:r>
            <a:r>
              <a:rPr lang="en-US" dirty="0">
                <a:latin typeface="Gill Sans MT" panose="020B0502020104020203" pitchFamily="34" charset="0"/>
              </a:rPr>
              <a:t> principal al </a:t>
            </a:r>
            <a:r>
              <a:rPr lang="en-US" dirty="0" err="1">
                <a:latin typeface="Gill Sans MT" panose="020B0502020104020203" pitchFamily="34" charset="0"/>
              </a:rPr>
              <a:t>bazei</a:t>
            </a:r>
            <a:r>
              <a:rPr lang="en-US" dirty="0">
                <a:latin typeface="Gill Sans MT" panose="020B0502020104020203" pitchFamily="34" charset="0"/>
              </a:rPr>
              <a:t> de date care </a:t>
            </a:r>
            <a:r>
              <a:rPr lang="en-US" dirty="0" err="1">
                <a:latin typeface="Gill Sans MT" panose="020B0502020104020203" pitchFamily="34" charset="0"/>
              </a:rPr>
              <a:t>contine</a:t>
            </a:r>
            <a:r>
              <a:rPr lang="en-US" dirty="0">
                <a:latin typeface="Gill Sans MT" panose="020B0502020104020203" pitchFamily="34" charset="0"/>
              </a:rPr>
              <a:t> o </a:t>
            </a:r>
            <a:r>
              <a:rPr lang="en-US" dirty="0" err="1">
                <a:latin typeface="Gill Sans MT" panose="020B0502020104020203" pitchFamily="34" charset="0"/>
              </a:rPr>
              <a:t>multime</a:t>
            </a:r>
            <a:r>
              <a:rPr lang="en-US" dirty="0">
                <a:latin typeface="Gill Sans MT" panose="020B0502020104020203" pitchFamily="34" charset="0"/>
              </a:rPr>
              <a:t> de date, </a:t>
            </a:r>
            <a:r>
              <a:rPr lang="en-US" dirty="0" err="1">
                <a:latin typeface="Gill Sans MT" panose="020B0502020104020203" pitchFamily="34" charset="0"/>
              </a:rPr>
              <a:t>folosite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mai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departe</a:t>
            </a:r>
            <a:r>
              <a:rPr lang="en-US" dirty="0">
                <a:latin typeface="Gill Sans MT" panose="020B0502020104020203" pitchFamily="34" charset="0"/>
              </a:rPr>
              <a:t> in </a:t>
            </a:r>
            <a:r>
              <a:rPr lang="en-US" dirty="0" err="1">
                <a:latin typeface="Gill Sans MT" panose="020B0502020104020203" pitchFamily="34" charset="0"/>
              </a:rPr>
              <a:t>tabelele</a:t>
            </a:r>
            <a:r>
              <a:rPr lang="en-US" dirty="0">
                <a:latin typeface="Gill Sans MT" panose="020B0502020104020203" pitchFamily="34" charset="0"/>
              </a:rPr>
              <a:t> cu </a:t>
            </a:r>
            <a:r>
              <a:rPr lang="en-US" dirty="0" err="1">
                <a:latin typeface="Gill Sans MT" panose="020B0502020104020203" pitchFamily="34" charset="0"/>
              </a:rPr>
              <a:t>rezultate</a:t>
            </a:r>
            <a:r>
              <a:rPr lang="en-US" dirty="0">
                <a:latin typeface="Gill Sans MT" panose="020B0502020104020203" pitchFamily="34" charset="0"/>
              </a:rPr>
              <a:t>.</a:t>
            </a:r>
            <a:endParaRPr lang="ru-RU" dirty="0"/>
          </a:p>
          <a:p>
            <a:r>
              <a:rPr lang="en-US" b="1" dirty="0">
                <a:solidFill>
                  <a:srgbClr val="FFC000"/>
                </a:solidFill>
                <a:latin typeface="Gill Sans MT" panose="020B0502020104020203" pitchFamily="34" charset="0"/>
              </a:rPr>
              <a:t>Sex/Gen</a:t>
            </a:r>
            <a:r>
              <a:rPr lang="en-US" b="1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este</a:t>
            </a:r>
            <a:r>
              <a:rPr lang="en-US" dirty="0">
                <a:latin typeface="Gill Sans MT" panose="020B0502020104020203" pitchFamily="34" charset="0"/>
              </a:rPr>
              <a:t> un </a:t>
            </a:r>
            <a:r>
              <a:rPr lang="en-US" dirty="0" err="1">
                <a:latin typeface="Gill Sans MT" panose="020B0502020104020203" pitchFamily="34" charset="0"/>
              </a:rPr>
              <a:t>subdomeniu</a:t>
            </a:r>
            <a:r>
              <a:rPr lang="en-US" dirty="0">
                <a:latin typeface="Gill Sans MT" panose="020B0502020104020203" pitchFamily="34" charset="0"/>
              </a:rPr>
              <a:t> principal, cu o </a:t>
            </a:r>
            <a:r>
              <a:rPr lang="en-US" dirty="0" err="1">
                <a:latin typeface="Gill Sans MT" panose="020B0502020104020203" pitchFamily="34" charset="0"/>
              </a:rPr>
              <a:t>colectie</a:t>
            </a:r>
            <a:r>
              <a:rPr lang="en-US" dirty="0">
                <a:latin typeface="Gill Sans MT" panose="020B0502020104020203" pitchFamily="34" charset="0"/>
              </a:rPr>
              <a:t> de date </a:t>
            </a:r>
            <a:r>
              <a:rPr lang="en-US" dirty="0" err="1">
                <a:latin typeface="Gill Sans MT" panose="020B0502020104020203" pitchFamily="34" charset="0"/>
              </a:rPr>
              <a:t>limitata</a:t>
            </a:r>
            <a:r>
              <a:rPr lang="en-US" dirty="0">
                <a:latin typeface="Gill Sans MT" panose="020B0502020104020203" pitchFamily="34" charset="0"/>
              </a:rPr>
              <a:t> la 3 </a:t>
            </a:r>
            <a:r>
              <a:rPr lang="en-US" dirty="0" err="1">
                <a:latin typeface="Gill Sans MT" panose="020B0502020104020203" pitchFamily="34" charset="0"/>
              </a:rPr>
              <a:t>inscriptii</a:t>
            </a:r>
            <a:r>
              <a:rPr lang="en-US" dirty="0">
                <a:latin typeface="Gill Sans MT" panose="020B0502020104020203" pitchFamily="34" charset="0"/>
              </a:rPr>
              <a:t>, </a:t>
            </a:r>
            <a:r>
              <a:rPr lang="en-US" dirty="0" err="1">
                <a:latin typeface="Gill Sans MT" panose="020B0502020104020203" pitchFamily="34" charset="0"/>
              </a:rPr>
              <a:t>folosita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pentru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caracterizara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populatiei</a:t>
            </a:r>
            <a:r>
              <a:rPr lang="en-US" dirty="0">
                <a:latin typeface="Gill Sans MT" panose="020B0502020104020203" pitchFamily="34" charset="0"/>
              </a:rPr>
              <a:t> in </a:t>
            </a:r>
            <a:r>
              <a:rPr lang="en-US" dirty="0" err="1">
                <a:latin typeface="Gill Sans MT" panose="020B0502020104020203" pitchFamily="34" charset="0"/>
              </a:rPr>
              <a:t>tabelele</a:t>
            </a:r>
            <a:r>
              <a:rPr lang="en-US" dirty="0">
                <a:latin typeface="Gill Sans MT" panose="020B0502020104020203" pitchFamily="34" charset="0"/>
              </a:rPr>
              <a:t> cu </a:t>
            </a:r>
            <a:r>
              <a:rPr lang="en-US" dirty="0" err="1">
                <a:latin typeface="Gill Sans MT" panose="020B0502020104020203" pitchFamily="34" charset="0"/>
              </a:rPr>
              <a:t>rezultate</a:t>
            </a:r>
            <a:r>
              <a:rPr lang="en-US" dirty="0">
                <a:latin typeface="Gill Sans MT" panose="020B0502020104020203" pitchFamily="34" charset="0"/>
              </a:rPr>
              <a:t>.</a:t>
            </a:r>
            <a:endParaRPr lang="ru-RU" dirty="0"/>
          </a:p>
          <a:p>
            <a:r>
              <a:rPr lang="en-US" b="1" dirty="0" err="1">
                <a:solidFill>
                  <a:srgbClr val="FFC000"/>
                </a:solidFill>
                <a:latin typeface="Gill Sans MT" panose="020B0502020104020203" pitchFamily="34" charset="0"/>
              </a:rPr>
              <a:t>Mediul</a:t>
            </a:r>
            <a:r>
              <a:rPr lang="en-US" b="1" dirty="0">
                <a:solidFill>
                  <a:srgbClr val="FFC000"/>
                </a:solidFill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este</a:t>
            </a:r>
            <a:r>
              <a:rPr lang="en-US" dirty="0">
                <a:latin typeface="Gill Sans MT" panose="020B0502020104020203" pitchFamily="34" charset="0"/>
              </a:rPr>
              <a:t> un </a:t>
            </a:r>
            <a:r>
              <a:rPr lang="en-US" dirty="0" err="1">
                <a:latin typeface="Gill Sans MT" panose="020B0502020104020203" pitchFamily="34" charset="0"/>
              </a:rPr>
              <a:t>subdomeniu</a:t>
            </a:r>
            <a:r>
              <a:rPr lang="en-US" dirty="0">
                <a:latin typeface="Gill Sans MT" panose="020B0502020104020203" pitchFamily="34" charset="0"/>
              </a:rPr>
              <a:t> principal, care </a:t>
            </a:r>
            <a:r>
              <a:rPr lang="en-US" dirty="0" err="1">
                <a:latin typeface="Gill Sans MT" panose="020B0502020104020203" pitchFamily="34" charset="0"/>
              </a:rPr>
              <a:t>este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preluat</a:t>
            </a:r>
            <a:r>
              <a:rPr lang="en-US" dirty="0">
                <a:latin typeface="Gill Sans MT" panose="020B0502020104020203" pitchFamily="34" charset="0"/>
              </a:rPr>
              <a:t> de </a:t>
            </a:r>
            <a:r>
              <a:rPr lang="en-US" dirty="0" err="1">
                <a:latin typeface="Gill Sans MT" panose="020B0502020104020203" pitchFamily="34" charset="0"/>
              </a:rPr>
              <a:t>subdomeniul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b="1" dirty="0" err="1">
                <a:latin typeface="Gill Sans MT" panose="020B0502020104020203" pitchFamily="34" charset="0"/>
              </a:rPr>
              <a:t>Localitatea</a:t>
            </a:r>
            <a:r>
              <a:rPr lang="en-US" b="1" dirty="0">
                <a:latin typeface="Gill Sans MT" panose="020B0502020104020203" pitchFamily="34" charset="0"/>
              </a:rPr>
              <a:t>, </a:t>
            </a:r>
            <a:r>
              <a:rPr lang="en-US" dirty="0" err="1">
                <a:latin typeface="Gill Sans MT" panose="020B0502020104020203" pitchFamily="34" charset="0"/>
              </a:rPr>
              <a:t>pentru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aducerea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unui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tablou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mai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amplu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asupra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localitatilor</a:t>
            </a:r>
            <a:r>
              <a:rPr lang="en-US" dirty="0">
                <a:latin typeface="Gill Sans MT" panose="020B0502020104020203" pitchFamily="34" charset="0"/>
              </a:rPr>
              <a:t>.</a:t>
            </a:r>
            <a:endParaRPr lang="ru-RU" dirty="0"/>
          </a:p>
          <a:p>
            <a:r>
              <a:rPr lang="en-US" b="1" dirty="0" err="1">
                <a:solidFill>
                  <a:srgbClr val="FFC000"/>
                </a:solidFill>
                <a:latin typeface="Gill Sans MT" panose="020B0502020104020203" pitchFamily="34" charset="0"/>
              </a:rPr>
              <a:t>Anul</a:t>
            </a:r>
            <a:r>
              <a:rPr lang="en-US" b="1" dirty="0">
                <a:solidFill>
                  <a:srgbClr val="FFC000"/>
                </a:solidFill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este</a:t>
            </a:r>
            <a:r>
              <a:rPr lang="en-US" dirty="0">
                <a:latin typeface="Gill Sans MT" panose="020B0502020104020203" pitchFamily="34" charset="0"/>
              </a:rPr>
              <a:t> un </a:t>
            </a:r>
            <a:r>
              <a:rPr lang="en-US" dirty="0" err="1">
                <a:latin typeface="Gill Sans MT" panose="020B0502020104020203" pitchFamily="34" charset="0"/>
              </a:rPr>
              <a:t>subdomeniu</a:t>
            </a:r>
            <a:r>
              <a:rPr lang="en-US" dirty="0">
                <a:latin typeface="Gill Sans MT" panose="020B0502020104020203" pitchFamily="34" charset="0"/>
              </a:rPr>
              <a:t> principal, </a:t>
            </a:r>
            <a:r>
              <a:rPr lang="en-US" dirty="0" err="1">
                <a:latin typeface="Gill Sans MT" panose="020B0502020104020203" pitchFamily="34" charset="0"/>
              </a:rPr>
              <a:t>limitat</a:t>
            </a:r>
            <a:r>
              <a:rPr lang="en-US" dirty="0">
                <a:latin typeface="Gill Sans MT" panose="020B0502020104020203" pitchFamily="34" charset="0"/>
              </a:rPr>
              <a:t> la 2 </a:t>
            </a:r>
            <a:r>
              <a:rPr lang="en-US" dirty="0" err="1">
                <a:latin typeface="Gill Sans MT" panose="020B0502020104020203" pitchFamily="34" charset="0"/>
              </a:rPr>
              <a:t>inscriptii</a:t>
            </a:r>
            <a:r>
              <a:rPr lang="en-US" dirty="0">
                <a:latin typeface="Gill Sans MT" panose="020B0502020104020203" pitchFamily="34" charset="0"/>
              </a:rPr>
              <a:t>, </a:t>
            </a:r>
            <a:r>
              <a:rPr lang="en-US" dirty="0" err="1">
                <a:latin typeface="Gill Sans MT" panose="020B0502020104020203" pitchFamily="34" charset="0"/>
              </a:rPr>
              <a:t>folosit</a:t>
            </a:r>
            <a:r>
              <a:rPr lang="en-US" dirty="0">
                <a:latin typeface="Gill Sans MT" panose="020B0502020104020203" pitchFamily="34" charset="0"/>
              </a:rPr>
              <a:t> la </a:t>
            </a:r>
            <a:r>
              <a:rPr lang="en-US" dirty="0" err="1">
                <a:latin typeface="Gill Sans MT" panose="020B0502020104020203" pitchFamily="34" charset="0"/>
              </a:rPr>
              <a:t>randul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sau</a:t>
            </a:r>
            <a:r>
              <a:rPr lang="en-US" dirty="0">
                <a:latin typeface="Gill Sans MT" panose="020B0502020104020203" pitchFamily="34" charset="0"/>
              </a:rPr>
              <a:t> in </a:t>
            </a:r>
            <a:r>
              <a:rPr lang="en-US" dirty="0" err="1">
                <a:latin typeface="Gill Sans MT" panose="020B0502020104020203" pitchFamily="34" charset="0"/>
              </a:rPr>
              <a:t>tabelele</a:t>
            </a:r>
            <a:r>
              <a:rPr lang="en-US" dirty="0">
                <a:latin typeface="Gill Sans MT" panose="020B0502020104020203" pitchFamily="34" charset="0"/>
              </a:rPr>
              <a:t> cu </a:t>
            </a:r>
            <a:r>
              <a:rPr lang="en-US" dirty="0" err="1">
                <a:latin typeface="Gill Sans MT" panose="020B0502020104020203" pitchFamily="34" charset="0"/>
              </a:rPr>
              <a:t>rezultate</a:t>
            </a:r>
            <a:r>
              <a:rPr lang="en-US" dirty="0">
                <a:latin typeface="Gill Sans MT" panose="020B0502020104020203" pitchFamily="34" charset="0"/>
              </a:rPr>
              <a:t>.</a:t>
            </a:r>
            <a:endParaRPr lang="ru-RU" dirty="0"/>
          </a:p>
          <a:p>
            <a:r>
              <a:rPr lang="en-US" b="1" dirty="0" err="1">
                <a:solidFill>
                  <a:srgbClr val="FFC000"/>
                </a:solidFill>
                <a:latin typeface="Gill Sans MT" panose="020B0502020104020203" pitchFamily="34" charset="0"/>
              </a:rPr>
              <a:t>Etniele</a:t>
            </a:r>
            <a:r>
              <a:rPr lang="en-US" b="1" dirty="0">
                <a:solidFill>
                  <a:srgbClr val="FFC000"/>
                </a:solidFill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este</a:t>
            </a:r>
            <a:r>
              <a:rPr lang="en-US" dirty="0">
                <a:latin typeface="Gill Sans MT" panose="020B0502020104020203" pitchFamily="34" charset="0"/>
              </a:rPr>
              <a:t> un </a:t>
            </a:r>
            <a:r>
              <a:rPr lang="en-US" dirty="0" err="1">
                <a:latin typeface="Gill Sans MT" panose="020B0502020104020203" pitchFamily="34" charset="0"/>
              </a:rPr>
              <a:t>subdomeniu</a:t>
            </a:r>
            <a:r>
              <a:rPr lang="en-US" dirty="0">
                <a:latin typeface="Gill Sans MT" panose="020B0502020104020203" pitchFamily="34" charset="0"/>
              </a:rPr>
              <a:t> cu o </a:t>
            </a:r>
            <a:r>
              <a:rPr lang="en-US" dirty="0" err="1">
                <a:latin typeface="Gill Sans MT" panose="020B0502020104020203" pitchFamily="34" charset="0"/>
              </a:rPr>
              <a:t>colectie</a:t>
            </a:r>
            <a:r>
              <a:rPr lang="en-US" dirty="0">
                <a:latin typeface="Gill Sans MT" panose="020B0502020104020203" pitchFamily="34" charset="0"/>
              </a:rPr>
              <a:t> de date, care </a:t>
            </a:r>
            <a:r>
              <a:rPr lang="en-US" dirty="0" err="1">
                <a:latin typeface="Gill Sans MT" panose="020B0502020104020203" pitchFamily="34" charset="0"/>
              </a:rPr>
              <a:t>este</a:t>
            </a:r>
            <a:r>
              <a:rPr lang="en-US" dirty="0">
                <a:latin typeface="Gill Sans MT" panose="020B0502020104020203" pitchFamily="34" charset="0"/>
              </a:rPr>
              <a:t> o </a:t>
            </a:r>
            <a:r>
              <a:rPr lang="en-US" dirty="0" err="1">
                <a:latin typeface="Gill Sans MT" panose="020B0502020104020203" pitchFamily="34" charset="0"/>
              </a:rPr>
              <a:t>caracterizare</a:t>
            </a:r>
            <a:r>
              <a:rPr lang="en-US" dirty="0">
                <a:latin typeface="Gill Sans MT" panose="020B0502020104020203" pitchFamily="34" charset="0"/>
              </a:rPr>
              <a:t> a </a:t>
            </a:r>
            <a:r>
              <a:rPr lang="en-US" dirty="0" err="1">
                <a:latin typeface="Gill Sans MT" panose="020B0502020104020203" pitchFamily="34" charset="0"/>
              </a:rPr>
              <a:t>populatiei</a:t>
            </a:r>
            <a:r>
              <a:rPr lang="en-US" dirty="0">
                <a:latin typeface="Gill Sans MT" panose="020B0502020104020203" pitchFamily="34" charset="0"/>
              </a:rPr>
              <a:t> in </a:t>
            </a:r>
            <a:r>
              <a:rPr lang="en-US" dirty="0" err="1">
                <a:latin typeface="Gill Sans MT" panose="020B0502020104020203" pitchFamily="34" charset="0"/>
              </a:rPr>
              <a:t>tabelele</a:t>
            </a:r>
            <a:r>
              <a:rPr lang="en-US" dirty="0">
                <a:latin typeface="Gill Sans MT" panose="020B0502020104020203" pitchFamily="34" charset="0"/>
              </a:rPr>
              <a:t> cu </a:t>
            </a:r>
            <a:r>
              <a:rPr lang="en-US" dirty="0" err="1">
                <a:latin typeface="Gill Sans MT" panose="020B0502020104020203" pitchFamily="34" charset="0"/>
              </a:rPr>
              <a:t>rezultate</a:t>
            </a:r>
            <a:r>
              <a:rPr lang="en-US" dirty="0">
                <a:latin typeface="Gill Sans MT" panose="020B0502020104020203" pitchFamily="34" charset="0"/>
              </a:rPr>
              <a:t>.</a:t>
            </a:r>
            <a:endParaRPr lang="ru-RU" dirty="0"/>
          </a:p>
          <a:p>
            <a:r>
              <a:rPr lang="en-US" b="1" dirty="0" err="1">
                <a:solidFill>
                  <a:srgbClr val="FFC000"/>
                </a:solidFill>
                <a:latin typeface="Gill Sans MT" panose="020B0502020104020203" pitchFamily="34" charset="0"/>
              </a:rPr>
              <a:t>Populatia</a:t>
            </a:r>
            <a:r>
              <a:rPr lang="en-US" b="1" dirty="0">
                <a:solidFill>
                  <a:srgbClr val="FFC000"/>
                </a:solidFill>
                <a:latin typeface="Gill Sans MT" panose="020B0502020104020203" pitchFamily="34" charset="0"/>
              </a:rPr>
              <a:t> </a:t>
            </a:r>
            <a:r>
              <a:rPr lang="en-US" b="1" dirty="0" err="1">
                <a:latin typeface="Gill Sans MT" panose="020B0502020104020203" pitchFamily="34" charset="0"/>
              </a:rPr>
              <a:t>dupa</a:t>
            </a:r>
            <a:r>
              <a:rPr lang="en-US" b="1" dirty="0">
                <a:latin typeface="Gill Sans MT" panose="020B0502020104020203" pitchFamily="34" charset="0"/>
              </a:rPr>
              <a:t> </a:t>
            </a:r>
            <a:r>
              <a:rPr lang="en-US" b="1" dirty="0" err="1">
                <a:latin typeface="Gill Sans MT" panose="020B0502020104020203" pitchFamily="34" charset="0"/>
              </a:rPr>
              <a:t>etnie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este</a:t>
            </a:r>
            <a:r>
              <a:rPr lang="en-US" dirty="0">
                <a:latin typeface="Gill Sans MT" panose="020B0502020104020203" pitchFamily="34" charset="0"/>
              </a:rPr>
              <a:t> un </a:t>
            </a:r>
            <a:r>
              <a:rPr lang="en-US" dirty="0" err="1">
                <a:latin typeface="Gill Sans MT" panose="020B0502020104020203" pitchFamily="34" charset="0"/>
              </a:rPr>
              <a:t>subdomeniu</a:t>
            </a:r>
            <a:r>
              <a:rPr lang="en-US" dirty="0">
                <a:latin typeface="Gill Sans MT" panose="020B0502020104020203" pitchFamily="34" charset="0"/>
              </a:rPr>
              <a:t> care </a:t>
            </a:r>
            <a:r>
              <a:rPr lang="en-US" dirty="0" err="1">
                <a:latin typeface="Gill Sans MT" panose="020B0502020104020203" pitchFamily="34" charset="0"/>
              </a:rPr>
              <a:t>contine</a:t>
            </a:r>
            <a:r>
              <a:rPr lang="en-US" dirty="0">
                <a:latin typeface="Gill Sans MT" panose="020B0502020104020203" pitchFamily="34" charset="0"/>
              </a:rPr>
              <a:t> in sine </a:t>
            </a:r>
            <a:r>
              <a:rPr lang="en-US" dirty="0" err="1">
                <a:latin typeface="Gill Sans MT" panose="020B0502020104020203" pitchFamily="34" charset="0"/>
              </a:rPr>
              <a:t>informatia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numarul</a:t>
            </a:r>
            <a:r>
              <a:rPr lang="en-US" dirty="0">
                <a:latin typeface="Gill Sans MT" panose="020B0502020104020203" pitchFamily="34" charset="0"/>
              </a:rPr>
              <a:t> de </a:t>
            </a:r>
            <a:r>
              <a:rPr lang="en-US" dirty="0" err="1">
                <a:latin typeface="Gill Sans MT" panose="020B0502020104020203" pitchFamily="34" charset="0"/>
              </a:rPr>
              <a:t>populatie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dupa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etnie</a:t>
            </a:r>
            <a:r>
              <a:rPr lang="en-US" dirty="0">
                <a:latin typeface="Gill Sans MT" panose="020B0502020104020203" pitchFamily="34" charset="0"/>
              </a:rPr>
              <a:t>, </a:t>
            </a:r>
            <a:r>
              <a:rPr lang="en-US" dirty="0" err="1">
                <a:latin typeface="Gill Sans MT" panose="020B0502020104020203" pitchFamily="34" charset="0"/>
              </a:rPr>
              <a:t>intr</a:t>
            </a:r>
            <a:r>
              <a:rPr lang="en-US" dirty="0">
                <a:latin typeface="Gill Sans MT" panose="020B0502020104020203" pitchFamily="34" charset="0"/>
              </a:rPr>
              <a:t>-o </a:t>
            </a:r>
            <a:r>
              <a:rPr lang="en-US" dirty="0" err="1">
                <a:latin typeface="Gill Sans MT" panose="020B0502020104020203" pitchFamily="34" charset="0"/>
              </a:rPr>
              <a:t>anumita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localitate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si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intr</a:t>
            </a:r>
            <a:r>
              <a:rPr lang="en-US" dirty="0">
                <a:latin typeface="Gill Sans MT" panose="020B0502020104020203" pitchFamily="34" charset="0"/>
              </a:rPr>
              <a:t>-un an </a:t>
            </a:r>
            <a:r>
              <a:rPr lang="en-US" dirty="0" err="1">
                <a:latin typeface="Gill Sans MT" panose="020B0502020104020203" pitchFamily="34" charset="0"/>
              </a:rPr>
              <a:t>concret</a:t>
            </a:r>
            <a:r>
              <a:rPr lang="en-US" dirty="0">
                <a:latin typeface="Gill Sans MT" panose="020B0502020104020203" pitchFamily="34" charset="0"/>
              </a:rPr>
              <a:t>.</a:t>
            </a:r>
            <a:endParaRPr lang="ru-RU" dirty="0"/>
          </a:p>
          <a:p>
            <a:r>
              <a:rPr lang="en-US" b="1" dirty="0" err="1">
                <a:solidFill>
                  <a:srgbClr val="FFC000"/>
                </a:solidFill>
                <a:latin typeface="Gill Sans MT" panose="020B0502020104020203" pitchFamily="34" charset="0"/>
              </a:rPr>
              <a:t>Populatia</a:t>
            </a:r>
            <a:r>
              <a:rPr lang="en-US" b="1" dirty="0">
                <a:solidFill>
                  <a:srgbClr val="FFC000"/>
                </a:solidFill>
                <a:latin typeface="Gill Sans MT" panose="020B0502020104020203" pitchFamily="34" charset="0"/>
              </a:rPr>
              <a:t> </a:t>
            </a:r>
            <a:r>
              <a:rPr lang="en-US" b="1" dirty="0" err="1">
                <a:latin typeface="Gill Sans MT" panose="020B0502020104020203" pitchFamily="34" charset="0"/>
              </a:rPr>
              <a:t>dupa</a:t>
            </a:r>
            <a:r>
              <a:rPr lang="en-US" b="1" dirty="0">
                <a:latin typeface="Gill Sans MT" panose="020B0502020104020203" pitchFamily="34" charset="0"/>
              </a:rPr>
              <a:t> gen </a:t>
            </a:r>
            <a:r>
              <a:rPr lang="en-US" dirty="0" err="1">
                <a:latin typeface="Gill Sans MT" panose="020B0502020104020203" pitchFamily="34" charset="0"/>
              </a:rPr>
              <a:t>este</a:t>
            </a:r>
            <a:r>
              <a:rPr lang="en-US" dirty="0">
                <a:latin typeface="Gill Sans MT" panose="020B0502020104020203" pitchFamily="34" charset="0"/>
              </a:rPr>
              <a:t> un </a:t>
            </a:r>
            <a:r>
              <a:rPr lang="en-US" dirty="0" err="1">
                <a:latin typeface="Gill Sans MT" panose="020B0502020104020203" pitchFamily="34" charset="0"/>
              </a:rPr>
              <a:t>subdomeniu</a:t>
            </a:r>
            <a:r>
              <a:rPr lang="en-US" dirty="0">
                <a:latin typeface="Gill Sans MT" panose="020B0502020104020203" pitchFamily="34" charset="0"/>
              </a:rPr>
              <a:t> care </a:t>
            </a:r>
            <a:r>
              <a:rPr lang="en-US" dirty="0" err="1">
                <a:latin typeface="Gill Sans MT" panose="020B0502020104020203" pitchFamily="34" charset="0"/>
              </a:rPr>
              <a:t>contine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informatia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despre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populatia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dupa</a:t>
            </a:r>
            <a:r>
              <a:rPr lang="en-US" dirty="0">
                <a:latin typeface="Gill Sans MT" panose="020B0502020104020203" pitchFamily="34" charset="0"/>
              </a:rPr>
              <a:t> gen, </a:t>
            </a:r>
            <a:r>
              <a:rPr lang="en-US" dirty="0" err="1">
                <a:latin typeface="Gill Sans MT" panose="020B0502020104020203" pitchFamily="34" charset="0"/>
              </a:rPr>
              <a:t>intr</a:t>
            </a:r>
            <a:r>
              <a:rPr lang="en-US" dirty="0">
                <a:latin typeface="Gill Sans MT" panose="020B0502020104020203" pitchFamily="34" charset="0"/>
              </a:rPr>
              <a:t>-o </a:t>
            </a:r>
            <a:r>
              <a:rPr lang="en-US" dirty="0" err="1">
                <a:latin typeface="Gill Sans MT" panose="020B0502020104020203" pitchFamily="34" charset="0"/>
              </a:rPr>
              <a:t>anumita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localitate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si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intr</a:t>
            </a:r>
            <a:r>
              <a:rPr lang="en-US" dirty="0">
                <a:latin typeface="Gill Sans MT" panose="020B0502020104020203" pitchFamily="34" charset="0"/>
              </a:rPr>
              <a:t>-un an </a:t>
            </a:r>
            <a:r>
              <a:rPr lang="en-US" dirty="0" err="1">
                <a:latin typeface="Gill Sans MT" panose="020B0502020104020203" pitchFamily="34" charset="0"/>
              </a:rPr>
              <a:t>concret</a:t>
            </a:r>
            <a:r>
              <a:rPr lang="en-US" dirty="0">
                <a:latin typeface="Gill Sans MT" panose="020B0502020104020203" pitchFamily="34" charset="0"/>
              </a:rPr>
              <a:t>, </a:t>
            </a:r>
            <a:r>
              <a:rPr lang="en-US" dirty="0" err="1">
                <a:latin typeface="Gill Sans MT" panose="020B0502020104020203" pitchFamily="34" charset="0"/>
              </a:rPr>
              <a:t>pentru</a:t>
            </a:r>
            <a:r>
              <a:rPr lang="en-US" dirty="0">
                <a:latin typeface="Gill Sans MT" panose="020B0502020104020203" pitchFamily="34" charset="0"/>
              </a:rPr>
              <a:t> a </a:t>
            </a:r>
            <a:r>
              <a:rPr lang="en-US" dirty="0" err="1">
                <a:latin typeface="Gill Sans MT" panose="020B0502020104020203" pitchFamily="34" charset="0"/>
              </a:rPr>
              <a:t>putea</a:t>
            </a:r>
            <a:r>
              <a:rPr lang="en-US" dirty="0">
                <a:latin typeface="Gill Sans MT" panose="020B0502020104020203" pitchFamily="34" charset="0"/>
              </a:rPr>
              <a:t> face o </a:t>
            </a:r>
            <a:r>
              <a:rPr lang="en-US" dirty="0" err="1">
                <a:latin typeface="Gill Sans MT" panose="020B0502020104020203" pitchFamily="34" charset="0"/>
              </a:rPr>
              <a:t>concluzie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referitoare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asupra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numarului</a:t>
            </a:r>
            <a:r>
              <a:rPr lang="en-US" dirty="0">
                <a:latin typeface="Gill Sans MT" panose="020B0502020104020203" pitchFamily="34" charset="0"/>
              </a:rPr>
              <a:t> de gen dominant.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4196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rgbClr val="FFC000"/>
                </a:solidFill>
                <a:latin typeface="Gill Sans MT" panose="020B0502020104020203" pitchFamily="34" charset="0"/>
              </a:rPr>
              <a:t>Restrictii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000" dirty="0">
                <a:latin typeface="Gill Sans MT" panose="020B0502020104020203" pitchFamily="34" charset="0"/>
              </a:rPr>
              <a:t>Nu </a:t>
            </a:r>
            <a:r>
              <a:rPr lang="en-US" sz="2000" dirty="0" err="1">
                <a:latin typeface="Gill Sans MT" panose="020B0502020104020203" pitchFamily="34" charset="0"/>
              </a:rPr>
              <a:t>poate</a:t>
            </a:r>
            <a:r>
              <a:rPr lang="en-US" sz="2000" dirty="0">
                <a:latin typeface="Gill Sans MT" panose="020B0502020104020203" pitchFamily="34" charset="0"/>
              </a:rPr>
              <a:t> fi </a:t>
            </a:r>
            <a:r>
              <a:rPr lang="en-US" sz="2000" dirty="0" err="1">
                <a:latin typeface="Gill Sans MT" panose="020B0502020104020203" pitchFamily="34" charset="0"/>
              </a:rPr>
              <a:t>inscrisa</a:t>
            </a:r>
            <a:r>
              <a:rPr lang="en-US" sz="2000" dirty="0">
                <a:latin typeface="Gill Sans MT" panose="020B0502020104020203" pitchFamily="34" charset="0"/>
              </a:rPr>
              <a:t> in </a:t>
            </a:r>
            <a:r>
              <a:rPr lang="en-US" sz="2000" dirty="0" err="1">
                <a:latin typeface="Gill Sans MT" panose="020B0502020104020203" pitchFamily="34" charset="0"/>
              </a:rPr>
              <a:t>tabelul</a:t>
            </a:r>
            <a:r>
              <a:rPr lang="en-US" sz="2000" dirty="0">
                <a:latin typeface="Gill Sans MT" panose="020B0502020104020203" pitchFamily="34" charset="0"/>
              </a:rPr>
              <a:t> de </a:t>
            </a:r>
            <a:r>
              <a:rPr lang="en-US" sz="2000" dirty="0" err="1">
                <a:latin typeface="Gill Sans MT" panose="020B0502020104020203" pitchFamily="34" charset="0"/>
              </a:rPr>
              <a:t>localitati</a:t>
            </a:r>
            <a:r>
              <a:rPr lang="en-US" sz="2000" dirty="0">
                <a:latin typeface="Gill Sans MT" panose="020B0502020104020203" pitchFamily="34" charset="0"/>
              </a:rPr>
              <a:t> – </a:t>
            </a:r>
            <a:r>
              <a:rPr lang="en-US" sz="2000" dirty="0" err="1">
                <a:latin typeface="Gill Sans MT" panose="020B0502020104020203" pitchFamily="34" charset="0"/>
              </a:rPr>
              <a:t>localitatea</a:t>
            </a:r>
            <a:r>
              <a:rPr lang="en-US" sz="2000" dirty="0">
                <a:latin typeface="Gill Sans MT" panose="020B0502020104020203" pitchFamily="34" charset="0"/>
              </a:rPr>
              <a:t> de </a:t>
            </a:r>
            <a:r>
              <a:rPr lang="en-US" sz="2000" dirty="0" err="1">
                <a:latin typeface="Gill Sans MT" panose="020B0502020104020203" pitchFamily="34" charset="0"/>
              </a:rPr>
              <a:t>doua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sau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mai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multe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ori</a:t>
            </a:r>
            <a:r>
              <a:rPr lang="en-US" sz="2000" dirty="0">
                <a:latin typeface="Gill Sans MT" panose="020B0502020104020203" pitchFamily="34" charset="0"/>
              </a:rPr>
              <a:t>.</a:t>
            </a:r>
            <a:endParaRPr lang="ru-RU" sz="2000" dirty="0"/>
          </a:p>
          <a:p>
            <a:pPr lvl="0"/>
            <a:r>
              <a:rPr lang="en-US" sz="2000" dirty="0" err="1">
                <a:latin typeface="Gill Sans MT" panose="020B0502020104020203" pitchFamily="34" charset="0"/>
              </a:rPr>
              <a:t>Localitatea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poate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avea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doar</a:t>
            </a:r>
            <a:r>
              <a:rPr lang="en-US" sz="2000" dirty="0">
                <a:latin typeface="Gill Sans MT" panose="020B0502020104020203" pitchFamily="34" charset="0"/>
              </a:rPr>
              <a:t> un </a:t>
            </a:r>
            <a:r>
              <a:rPr lang="en-US" sz="2000" dirty="0" err="1">
                <a:latin typeface="Gill Sans MT" panose="020B0502020104020203" pitchFamily="34" charset="0"/>
              </a:rPr>
              <a:t>mediu</a:t>
            </a:r>
            <a:r>
              <a:rPr lang="en-US" sz="2000" dirty="0">
                <a:latin typeface="Gill Sans MT" panose="020B0502020104020203" pitchFamily="34" charset="0"/>
              </a:rPr>
              <a:t>.</a:t>
            </a:r>
            <a:endParaRPr lang="ru-RU" sz="2000" dirty="0"/>
          </a:p>
          <a:p>
            <a:pPr lvl="0"/>
            <a:r>
              <a:rPr lang="en-US" sz="2000" dirty="0">
                <a:latin typeface="Gill Sans MT" panose="020B0502020104020203" pitchFamily="34" charset="0"/>
              </a:rPr>
              <a:t>In </a:t>
            </a:r>
            <a:r>
              <a:rPr lang="en-US" sz="2000" dirty="0" err="1">
                <a:latin typeface="Gill Sans MT" panose="020B0502020104020203" pitchFamily="34" charset="0"/>
              </a:rPr>
              <a:t>tabelul</a:t>
            </a:r>
            <a:r>
              <a:rPr lang="en-US" sz="2000" dirty="0">
                <a:latin typeface="Gill Sans MT" panose="020B0502020104020203" pitchFamily="34" charset="0"/>
              </a:rPr>
              <a:t> cu </a:t>
            </a:r>
            <a:r>
              <a:rPr lang="en-US" sz="2000" dirty="0" err="1">
                <a:latin typeface="Gill Sans MT" panose="020B0502020104020203" pitchFamily="34" charset="0"/>
              </a:rPr>
              <a:t>etnii</a:t>
            </a:r>
            <a:r>
              <a:rPr lang="en-US" sz="2000" dirty="0">
                <a:latin typeface="Gill Sans MT" panose="020B0502020104020203" pitchFamily="34" charset="0"/>
              </a:rPr>
              <a:t> de </a:t>
            </a:r>
            <a:r>
              <a:rPr lang="en-US" sz="2000" dirty="0" err="1">
                <a:latin typeface="Gill Sans MT" panose="020B0502020104020203" pitchFamily="34" charset="0"/>
              </a:rPr>
              <a:t>rezultate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poate</a:t>
            </a:r>
            <a:r>
              <a:rPr lang="en-US" sz="2000" dirty="0">
                <a:latin typeface="Gill Sans MT" panose="020B0502020104020203" pitchFamily="34" charset="0"/>
              </a:rPr>
              <a:t> fi </a:t>
            </a:r>
            <a:r>
              <a:rPr lang="en-US" sz="2000" dirty="0" err="1">
                <a:latin typeface="Gill Sans MT" panose="020B0502020104020203" pitchFamily="34" charset="0"/>
              </a:rPr>
              <a:t>doar</a:t>
            </a:r>
            <a:r>
              <a:rPr lang="en-US" sz="2000" dirty="0">
                <a:latin typeface="Gill Sans MT" panose="020B0502020104020203" pitchFamily="34" charset="0"/>
              </a:rPr>
              <a:t> o </a:t>
            </a:r>
            <a:r>
              <a:rPr lang="en-US" sz="2000" dirty="0" err="1">
                <a:latin typeface="Gill Sans MT" panose="020B0502020104020203" pitchFamily="34" charset="0"/>
              </a:rPr>
              <a:t>inscriptie</a:t>
            </a:r>
            <a:r>
              <a:rPr lang="en-US" sz="2000" dirty="0">
                <a:latin typeface="Gill Sans MT" panose="020B0502020104020203" pitchFamily="34" charset="0"/>
              </a:rPr>
              <a:t> care </a:t>
            </a:r>
            <a:r>
              <a:rPr lang="en-US" sz="2000" dirty="0" err="1">
                <a:latin typeface="Gill Sans MT" panose="020B0502020104020203" pitchFamily="34" charset="0"/>
              </a:rPr>
              <a:t>contine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aceiasi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localitate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si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estnie</a:t>
            </a:r>
            <a:r>
              <a:rPr lang="en-US" sz="2000" dirty="0">
                <a:latin typeface="Gill Sans MT" panose="020B0502020104020203" pitchFamily="34" charset="0"/>
              </a:rPr>
              <a:t>.</a:t>
            </a:r>
            <a:endParaRPr lang="ru-RU" sz="2000" dirty="0"/>
          </a:p>
          <a:p>
            <a:pPr lvl="0"/>
            <a:r>
              <a:rPr lang="en-US" sz="2000" dirty="0">
                <a:latin typeface="Gill Sans MT" panose="020B0502020104020203" pitchFamily="34" charset="0"/>
              </a:rPr>
              <a:t>In </a:t>
            </a:r>
            <a:r>
              <a:rPr lang="en-US" sz="2000" dirty="0" err="1">
                <a:latin typeface="Gill Sans MT" panose="020B0502020104020203" pitchFamily="34" charset="0"/>
              </a:rPr>
              <a:t>tabelul</a:t>
            </a:r>
            <a:r>
              <a:rPr lang="en-US" sz="2000" dirty="0">
                <a:latin typeface="Gill Sans MT" panose="020B0502020104020203" pitchFamily="34" charset="0"/>
              </a:rPr>
              <a:t> cu </a:t>
            </a:r>
            <a:r>
              <a:rPr lang="en-US" sz="2000" dirty="0" err="1">
                <a:latin typeface="Gill Sans MT" panose="020B0502020104020203" pitchFamily="34" charset="0"/>
              </a:rPr>
              <a:t>genul</a:t>
            </a:r>
            <a:r>
              <a:rPr lang="en-US" sz="2000" dirty="0">
                <a:latin typeface="Gill Sans MT" panose="020B0502020104020203" pitchFamily="34" charset="0"/>
              </a:rPr>
              <a:t> de </a:t>
            </a:r>
            <a:r>
              <a:rPr lang="en-US" sz="2000" dirty="0" err="1">
                <a:latin typeface="Gill Sans MT" panose="020B0502020104020203" pitchFamily="34" charset="0"/>
              </a:rPr>
              <a:t>rezultate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pote</a:t>
            </a:r>
            <a:r>
              <a:rPr lang="en-US" sz="2000" dirty="0">
                <a:latin typeface="Gill Sans MT" panose="020B0502020104020203" pitchFamily="34" charset="0"/>
              </a:rPr>
              <a:t> fi </a:t>
            </a:r>
            <a:r>
              <a:rPr lang="en-US" sz="2000" dirty="0" err="1">
                <a:latin typeface="Gill Sans MT" panose="020B0502020104020203" pitchFamily="34" charset="0"/>
              </a:rPr>
              <a:t>doar</a:t>
            </a:r>
            <a:r>
              <a:rPr lang="en-US" sz="2000" dirty="0">
                <a:latin typeface="Gill Sans MT" panose="020B0502020104020203" pitchFamily="34" charset="0"/>
              </a:rPr>
              <a:t> o </a:t>
            </a:r>
            <a:r>
              <a:rPr lang="en-US" sz="2000" dirty="0" err="1">
                <a:latin typeface="Gill Sans MT" panose="020B0502020104020203" pitchFamily="34" charset="0"/>
              </a:rPr>
              <a:t>inscriptie</a:t>
            </a:r>
            <a:r>
              <a:rPr lang="en-US" sz="2000" dirty="0">
                <a:latin typeface="Gill Sans MT" panose="020B0502020104020203" pitchFamily="34" charset="0"/>
              </a:rPr>
              <a:t> care </a:t>
            </a:r>
            <a:r>
              <a:rPr lang="en-US" sz="2000" dirty="0" err="1">
                <a:latin typeface="Gill Sans MT" panose="020B0502020104020203" pitchFamily="34" charset="0"/>
              </a:rPr>
              <a:t>contine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aceasi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localitate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si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genul</a:t>
            </a:r>
            <a:r>
              <a:rPr lang="en-US" sz="2000" dirty="0">
                <a:latin typeface="Gill Sans MT" panose="020B0502020104020203" pitchFamily="34" charset="0"/>
              </a:rPr>
              <a:t>.</a:t>
            </a:r>
            <a:endParaRPr lang="ru-RU" sz="2000" dirty="0"/>
          </a:p>
          <a:p>
            <a:pPr lvl="0"/>
            <a:r>
              <a:rPr lang="en-US" sz="2000" dirty="0" err="1">
                <a:latin typeface="Gill Sans MT" panose="020B0502020104020203" pitchFamily="34" charset="0"/>
              </a:rPr>
              <a:t>Genul</a:t>
            </a:r>
            <a:r>
              <a:rPr lang="en-US" sz="2000" dirty="0">
                <a:latin typeface="Gill Sans MT" panose="020B0502020104020203" pitchFamily="34" charset="0"/>
              </a:rPr>
              <a:t> are 3 </a:t>
            </a:r>
            <a:r>
              <a:rPr lang="en-US" sz="2000" dirty="0" err="1">
                <a:latin typeface="Gill Sans MT" panose="020B0502020104020203" pitchFamily="34" charset="0"/>
              </a:rPr>
              <a:t>valori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predefinite</a:t>
            </a:r>
            <a:r>
              <a:rPr lang="en-US" sz="2000" dirty="0">
                <a:latin typeface="Gill Sans MT" panose="020B0502020104020203" pitchFamily="34" charset="0"/>
              </a:rPr>
              <a:t> (F/M/B)</a:t>
            </a:r>
            <a:endParaRPr lang="ru-RU" sz="2000" dirty="0"/>
          </a:p>
          <a:p>
            <a:pPr lvl="0"/>
            <a:r>
              <a:rPr lang="en-US" sz="2000" dirty="0" err="1">
                <a:latin typeface="Gill Sans MT" panose="020B0502020104020203" pitchFamily="34" charset="0"/>
              </a:rPr>
              <a:t>Mediul</a:t>
            </a:r>
            <a:r>
              <a:rPr lang="en-US" sz="2000" dirty="0">
                <a:latin typeface="Gill Sans MT" panose="020B0502020104020203" pitchFamily="34" charset="0"/>
              </a:rPr>
              <a:t> are 2 </a:t>
            </a:r>
            <a:r>
              <a:rPr lang="en-US" sz="2000" dirty="0" err="1">
                <a:latin typeface="Gill Sans MT" panose="020B0502020104020203" pitchFamily="34" charset="0"/>
              </a:rPr>
              <a:t>valori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predefinite</a:t>
            </a:r>
            <a:r>
              <a:rPr lang="en-US" sz="2000" dirty="0">
                <a:latin typeface="Gill Sans MT" panose="020B0502020104020203" pitchFamily="34" charset="0"/>
              </a:rPr>
              <a:t>(Urban/Rural)</a:t>
            </a:r>
            <a:endParaRPr lang="ru-RU" sz="2000" dirty="0"/>
          </a:p>
          <a:p>
            <a:pPr lvl="0"/>
            <a:r>
              <a:rPr lang="en-US" sz="2000" dirty="0" err="1">
                <a:latin typeface="Gill Sans MT" panose="020B0502020104020203" pitchFamily="34" charset="0"/>
              </a:rPr>
              <a:t>Toate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inscriptiile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trebuie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US" sz="2000" dirty="0" err="1">
                <a:latin typeface="Gill Sans MT" panose="020B0502020104020203" pitchFamily="34" charset="0"/>
              </a:rPr>
              <a:t>sa</a:t>
            </a:r>
            <a:r>
              <a:rPr lang="en-US" sz="2000" dirty="0">
                <a:latin typeface="Gill Sans MT" panose="020B0502020104020203" pitchFamily="34" charset="0"/>
              </a:rPr>
              <a:t> fie </a:t>
            </a:r>
            <a:r>
              <a:rPr lang="en-US" sz="2000" dirty="0" err="1">
                <a:latin typeface="Gill Sans MT" panose="020B0502020104020203" pitchFamily="34" charset="0"/>
              </a:rPr>
              <a:t>nenule</a:t>
            </a:r>
            <a:r>
              <a:rPr lang="en-US" sz="2000" dirty="0">
                <a:latin typeface="Gill Sans MT" panose="020B0502020104020203" pitchFamily="34" charset="0"/>
              </a:rPr>
              <a:t>.</a:t>
            </a:r>
            <a:endParaRPr lang="ru-RU" sz="20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1110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rgbClr val="FFC000"/>
                </a:solidFill>
                <a:latin typeface="Gill Sans MT" panose="020B0502020104020203" pitchFamily="34" charset="0"/>
              </a:rPr>
              <a:t>Modelul logic</a:t>
            </a:r>
            <a:endParaRPr lang="ru-RU" dirty="0">
              <a:solidFill>
                <a:srgbClr val="FFC000"/>
              </a:solidFill>
            </a:endParaRPr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396" y="2475493"/>
            <a:ext cx="4544059" cy="3057952"/>
          </a:xfrm>
        </p:spPr>
      </p:pic>
    </p:spTree>
    <p:extLst>
      <p:ext uri="{BB962C8B-B14F-4D97-AF65-F5344CB8AC3E}">
        <p14:creationId xmlns:p14="http://schemas.microsoft.com/office/powerpoint/2010/main" val="163459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rgbClr val="FFC000"/>
                </a:solidFill>
              </a:rPr>
              <a:t>Machetul bazei de date</a:t>
            </a:r>
            <a:endParaRPr lang="ru-RU" dirty="0">
              <a:solidFill>
                <a:srgbClr val="FFC000"/>
              </a:solidFill>
            </a:endParaRPr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3055305"/>
            <a:ext cx="8594725" cy="189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41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rgbClr val="FFC000"/>
                </a:solidFill>
                <a:latin typeface="Gill Sans MT" panose="020B0502020104020203" pitchFamily="34" charset="0"/>
              </a:rPr>
              <a:t>Iesire informationala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sz="2000" dirty="0">
                <a:latin typeface="Gill Sans MT" panose="020B0502020104020203" pitchFamily="34" charset="0"/>
              </a:rPr>
              <a:t>Vizualizarea grafica populatie dupa etnie intr-o anumita localitate. Singurul criteriu ar fi anul acestui recensamant.</a:t>
            </a:r>
            <a:endParaRPr lang="ru-RU" sz="2000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6163" y="2412972"/>
            <a:ext cx="4481512" cy="318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22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rgbClr val="FFC000"/>
                </a:solidFill>
                <a:latin typeface="Gill Sans MT" panose="020B0502020104020203" pitchFamily="34" charset="0"/>
              </a:rPr>
              <a:t>Interogari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o-RO" sz="2000" dirty="0">
                <a:latin typeface="Gill Sans MT" panose="020B0502020104020203" pitchFamily="34" charset="0"/>
              </a:rPr>
              <a:t>Interogarea dupa etnie:</a:t>
            </a:r>
          </a:p>
          <a:p>
            <a:pPr marL="0" indent="0">
              <a:buNone/>
            </a:pPr>
            <a:r>
              <a:rPr lang="ro-RO" sz="2000" dirty="0">
                <a:latin typeface="Gill Sans MT" panose="020B0502020104020203" pitchFamily="34" charset="0"/>
              </a:rPr>
              <a:t>Interogarea are loc dupa criterii.</a:t>
            </a:r>
          </a:p>
          <a:p>
            <a:r>
              <a:rPr lang="ro-RO" sz="2000" dirty="0">
                <a:latin typeface="Gill Sans MT" panose="020B0502020104020203" pitchFamily="34" charset="0"/>
              </a:rPr>
              <a:t>Localitate</a:t>
            </a:r>
          </a:p>
          <a:p>
            <a:r>
              <a:rPr lang="ro-RO" sz="2000" dirty="0">
                <a:latin typeface="Gill Sans MT" panose="020B0502020104020203" pitchFamily="34" charset="0"/>
              </a:rPr>
              <a:t>Mediu</a:t>
            </a:r>
          </a:p>
          <a:p>
            <a:r>
              <a:rPr lang="ro-RO" sz="2000" dirty="0">
                <a:latin typeface="Gill Sans MT" panose="020B0502020104020203" pitchFamily="34" charset="0"/>
              </a:rPr>
              <a:t>Etnie</a:t>
            </a:r>
          </a:p>
          <a:p>
            <a:r>
              <a:rPr lang="ro-RO" sz="2000" dirty="0">
                <a:latin typeface="Gill Sans MT" panose="020B0502020104020203" pitchFamily="34" charset="0"/>
              </a:rPr>
              <a:t>Anul</a:t>
            </a:r>
          </a:p>
          <a:p>
            <a:pPr marL="0" indent="0">
              <a:buNone/>
            </a:pPr>
            <a:r>
              <a:rPr lang="ro-RO" sz="2000" dirty="0">
                <a:latin typeface="Gill Sans MT" panose="020B0502020104020203" pitchFamily="34" charset="0"/>
              </a:rPr>
              <a:t>Trebuie sa fie macar un singur criteriu, in caz contrar este prezentata toata informatia.</a:t>
            </a:r>
            <a:endParaRPr lang="ru-RU" sz="2000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6163" y="2412972"/>
            <a:ext cx="4481512" cy="318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9107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122</TotalTime>
  <Words>609</Words>
  <Application>Microsoft Office PowerPoint</Application>
  <PresentationFormat>Widescreen</PresentationFormat>
  <Paragraphs>76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Century Schoolbook</vt:lpstr>
      <vt:lpstr>Gill Sans MT</vt:lpstr>
      <vt:lpstr>Wingdings 2</vt:lpstr>
      <vt:lpstr>View</vt:lpstr>
      <vt:lpstr>Recensamântul în Republica Moldova </vt:lpstr>
      <vt:lpstr>Scopul</vt:lpstr>
      <vt:lpstr>Scopul</vt:lpstr>
      <vt:lpstr>Subdomeniile</vt:lpstr>
      <vt:lpstr>Restrictii</vt:lpstr>
      <vt:lpstr>Modelul logic</vt:lpstr>
      <vt:lpstr>Machetul bazei de date</vt:lpstr>
      <vt:lpstr>Iesire informationala</vt:lpstr>
      <vt:lpstr>Interogari</vt:lpstr>
      <vt:lpstr>Interogari</vt:lpstr>
      <vt:lpstr>Servicii</vt:lpstr>
      <vt:lpstr>Servicii</vt:lpstr>
      <vt:lpstr>Servicii</vt:lpstr>
      <vt:lpstr>Realizari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Kakapo</dc:creator>
  <cp:lastModifiedBy>Perebinos Mihail</cp:lastModifiedBy>
  <cp:revision>14</cp:revision>
  <dcterms:created xsi:type="dcterms:W3CDTF">2020-01-18T12:57:05Z</dcterms:created>
  <dcterms:modified xsi:type="dcterms:W3CDTF">2023-10-02T11:24:59Z</dcterms:modified>
</cp:coreProperties>
</file>